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6" r:id="rId1"/>
  </p:sldMasterIdLst>
  <p:notesMasterIdLst>
    <p:notesMasterId r:id="rId14"/>
  </p:notesMasterIdLst>
  <p:sldIdLst>
    <p:sldId id="256" r:id="rId2"/>
    <p:sldId id="263" r:id="rId3"/>
    <p:sldId id="264" r:id="rId4"/>
    <p:sldId id="265" r:id="rId5"/>
    <p:sldId id="257" r:id="rId6"/>
    <p:sldId id="266" r:id="rId7"/>
    <p:sldId id="258" r:id="rId8"/>
    <p:sldId id="267" r:id="rId9"/>
    <p:sldId id="259" r:id="rId10"/>
    <p:sldId id="262" r:id="rId11"/>
    <p:sldId id="260" r:id="rId12"/>
    <p:sldId id="26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32" autoAdjust="0"/>
    <p:restoredTop sz="73333" autoAdjust="0"/>
  </p:normalViewPr>
  <p:slideViewPr>
    <p:cSldViewPr snapToGrid="0" showGuides="1">
      <p:cViewPr varScale="1">
        <p:scale>
          <a:sx n="49" d="100"/>
          <a:sy n="49" d="100"/>
        </p:scale>
        <p:origin x="564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84C57-3A9E-4676-867B-255FCBE7E2BD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419E41-8CAB-4097-BBEE-F1C5A3097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907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19E41-8CAB-4097-BBEE-F1C5A30974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9440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Too</a:t>
            </a:r>
            <a:r>
              <a:rPr lang="en-US" baseline="0" dirty="0" smtClean="0"/>
              <a:t> much fluid – the body’s reaction is to get rid of some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Increase filtration 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Dilation of afferent arterioles in the kidneys 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Dec in resistance 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Pressure rises 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Filtration increases</a:t>
            </a:r>
          </a:p>
          <a:p>
            <a:pPr marL="171450" lvl="0" indent="-171450">
              <a:buFontTx/>
              <a:buChar char="-"/>
            </a:pPr>
            <a:r>
              <a:rPr lang="en-US" baseline="0" dirty="0" smtClean="0"/>
              <a:t>Reduce reabsorption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The atria sends a signal to the hypothalamus to stop making antidiuretic hormone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19E41-8CAB-4097-BBEE-F1C5A30974E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19E41-8CAB-4097-BBEE-F1C5A30974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41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Herings</a:t>
            </a:r>
            <a:r>
              <a:rPr lang="en-US" dirty="0" smtClean="0"/>
              <a:t> nerves to the</a:t>
            </a:r>
            <a:r>
              <a:rPr lang="en-US" baseline="0" dirty="0" smtClean="0"/>
              <a:t> Glossopharyngeal nerve </a:t>
            </a:r>
          </a:p>
          <a:p>
            <a:endParaRPr lang="en-US" baseline="0" dirty="0" smtClean="0"/>
          </a:p>
          <a:p>
            <a:r>
              <a:rPr lang="en-US" baseline="0" dirty="0" smtClean="0"/>
              <a:t>Nucleus </a:t>
            </a:r>
            <a:r>
              <a:rPr lang="en-US" baseline="0" dirty="0" err="1" smtClean="0"/>
              <a:t>Tractus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Solitarii</a:t>
            </a:r>
            <a:r>
              <a:rPr lang="en-US" baseline="0" dirty="0" smtClean="0"/>
              <a:t> </a:t>
            </a:r>
          </a:p>
          <a:p>
            <a:r>
              <a:rPr lang="en-US" baseline="0" dirty="0" err="1" smtClean="0"/>
              <a:t>Cardioinhibitory</a:t>
            </a:r>
            <a:r>
              <a:rPr lang="en-US" baseline="0" dirty="0" smtClean="0"/>
              <a:t> area</a:t>
            </a:r>
          </a:p>
          <a:p>
            <a:r>
              <a:rPr lang="en-US" baseline="0" dirty="0" smtClean="0"/>
              <a:t>Interneurons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19E41-8CAB-4097-BBEE-F1C5A30974E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554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Baroreceptors are a negative drive</a:t>
            </a:r>
            <a:r>
              <a:rPr lang="en-US" baseline="0" dirty="0" smtClean="0"/>
              <a:t> on the vasomotor center [vasodilation]</a:t>
            </a:r>
          </a:p>
          <a:p>
            <a:r>
              <a:rPr lang="en-US" baseline="0" dirty="0" smtClean="0"/>
              <a:t>Chemoreceptors are a positive drive on the vasomotor center [vasoconstriction]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19E41-8CAB-4097-BBEE-F1C5A30974E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992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Vasodilation</a:t>
            </a:r>
            <a:r>
              <a:rPr lang="en-US" baseline="0" dirty="0" smtClean="0"/>
              <a:t> in the muscles- sympathetic reaction- more blood to the muscles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19E41-8CAB-4097-BBEE-F1C5A30974E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297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Unusually sensitive carotid sinus – the pressure from the compression in the neck tells the medulla to lower blood</a:t>
            </a:r>
            <a:r>
              <a:rPr lang="en-US" baseline="0" dirty="0" smtClean="0"/>
              <a:t> pressure when it doesn’t need to be.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19E41-8CAB-4097-BBEE-F1C5A30974E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777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Would increase. Sympathetic response to get more blood to your muscles to fight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19E41-8CAB-4097-BBEE-F1C5A30974E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9637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15% increase</a:t>
            </a:r>
            <a:r>
              <a:rPr lang="en-US" baseline="0" dirty="0" smtClean="0"/>
              <a:t> </a:t>
            </a:r>
            <a:r>
              <a:rPr lang="en-US" dirty="0" smtClean="0"/>
              <a:t>from direct</a:t>
            </a:r>
            <a:r>
              <a:rPr lang="en-US" baseline="0" dirty="0" smtClean="0"/>
              <a:t> stretch reflex from the Sinus Node </a:t>
            </a:r>
          </a:p>
          <a:p>
            <a:r>
              <a:rPr lang="en-US" baseline="0" dirty="0" smtClean="0"/>
              <a:t>40-60% from the Bain-Bridge reflex </a:t>
            </a:r>
          </a:p>
          <a:p>
            <a:r>
              <a:rPr lang="en-US" baseline="0" dirty="0" smtClean="0"/>
              <a:t>	</a:t>
            </a:r>
            <a:r>
              <a:rPr lang="en-US" baseline="0" dirty="0" err="1" smtClean="0"/>
              <a:t>vagus</a:t>
            </a:r>
            <a:r>
              <a:rPr lang="en-US" baseline="0" dirty="0" smtClean="0"/>
              <a:t> nerve to Medulla to vagal and sympathetic nerves to increase heart rate and strength of heart contraction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19E41-8CAB-4097-BBEE-F1C5A30974E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7245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Chemoreceptors – the flow would decrease, lowering the amount of oxygen and raising the CO2 and H ions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19E41-8CAB-4097-BBEE-F1C5A30974E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5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95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398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825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240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616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2/10/2016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230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2/10/2016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962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2/10/2016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47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580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2/10/2016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324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2/10/2016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68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2290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Sympathetic Vs Parasympathetic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Review 2/4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22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11808453" cy="4601183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US" sz="4800" dirty="0" smtClean="0"/>
              <a:t>The same patient, with higher than normal atrial pressure, also has a 70% increase in heart rate. Why?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9855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11808453" cy="4601183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US" sz="4800" dirty="0" smtClean="0"/>
              <a:t>Your patient’s arterial pressure reads 73 mm Hg. Why would this trigger your chemoreceptors?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62252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11808453" cy="4601183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US" sz="4800" dirty="0" smtClean="0"/>
              <a:t>After a patients atrial pressure has risen, she notices a rise in urine production. Why would this be a side effect, and what two processes lead to this?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8882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Autonomic Review:</a:t>
            </a:r>
            <a:endParaRPr lang="en-US" dirty="0"/>
          </a:p>
        </p:txBody>
      </p:sp>
      <p:pic>
        <p:nvPicPr>
          <p:cNvPr id="23" name="Content Placeholder 2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868738" y="1333887"/>
            <a:ext cx="7315200" cy="418070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24" name="Rectangle 23"/>
          <p:cNvSpPr/>
          <p:nvPr/>
        </p:nvSpPr>
        <p:spPr>
          <a:xfrm>
            <a:off x="9426129" y="4057233"/>
            <a:ext cx="2157963" cy="280076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r>
              <a:rPr lang="en-US" sz="4400" b="1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</a:t>
            </a:r>
            <a:r>
              <a:rPr lang="en-US" sz="4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ensory</a:t>
            </a:r>
          </a:p>
          <a:p>
            <a:r>
              <a:rPr lang="en-US" sz="4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</a:t>
            </a:r>
            <a:r>
              <a:rPr lang="en-US" sz="4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fferent</a:t>
            </a:r>
          </a:p>
          <a:p>
            <a:r>
              <a:rPr lang="en-US" sz="4400" b="1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</a:t>
            </a:r>
            <a:r>
              <a:rPr lang="en-US" sz="4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otor</a:t>
            </a:r>
          </a:p>
          <a:p>
            <a:r>
              <a:rPr lang="en-US" sz="4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</a:t>
            </a:r>
            <a:r>
              <a:rPr lang="en-US" sz="4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fferent</a:t>
            </a:r>
            <a:endParaRPr lang="en-US" sz="4400" b="0" cap="none" spc="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589460" y="4883285"/>
            <a:ext cx="2110949" cy="9993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707272" y="4871287"/>
            <a:ext cx="2329798" cy="9993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70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Neurotransmitter</a:t>
            </a:r>
            <a:endParaRPr lang="en-US" sz="2800" dirty="0"/>
          </a:p>
        </p:txBody>
      </p:sp>
      <p:pic>
        <p:nvPicPr>
          <p:cNvPr id="1026" name="Picture 2" descr="http://2.bp.blogspot.com/-JOBap1mflbc/UaFRJ3LTgbI/AAAAAAAAAgE/kozGXv2n36Q/s1600/neurotransmitters.gif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9396" y="984975"/>
            <a:ext cx="6795581" cy="4888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340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9651" y="214009"/>
            <a:ext cx="11498094" cy="642025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06827" y="496509"/>
            <a:ext cx="2590774" cy="923330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Afferent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69717" y="496509"/>
            <a:ext cx="4297971" cy="923330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Control center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801183" y="496509"/>
            <a:ext cx="2533066" cy="923330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fferent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6801" y="1977586"/>
            <a:ext cx="1523173" cy="107721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Carotid </a:t>
            </a:r>
          </a:p>
          <a:p>
            <a:pPr algn="ctr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Sinus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7123" y="1977586"/>
            <a:ext cx="2529860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Glossopharyngeal </a:t>
            </a:r>
          </a:p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Nerve (IX)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8284" y="3482663"/>
            <a:ext cx="1220206" cy="107721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Aortic</a:t>
            </a:r>
          </a:p>
          <a:p>
            <a:pPr algn="ctr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Arch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2454" y="4831298"/>
            <a:ext cx="1891865" cy="107721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Atrial</a:t>
            </a:r>
          </a:p>
          <a:p>
            <a:pPr algn="ctr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Receptors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39799" y="4240063"/>
            <a:ext cx="1378904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Vagus</a:t>
            </a:r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Nerve (X)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74101" y="2607493"/>
            <a:ext cx="2704587" cy="255454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 err="1" smtClean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Mendulla</a:t>
            </a:r>
            <a:endParaRPr lang="en-US" sz="4000" b="0" cap="none" spc="0" dirty="0" smtClean="0">
              <a:ln w="0"/>
              <a:solidFill>
                <a:sysClr val="windowText" lastClr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4000" dirty="0" smtClean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(Vasomotor</a:t>
            </a:r>
          </a:p>
          <a:p>
            <a:pPr algn="ctr"/>
            <a:r>
              <a:rPr lang="en-US" sz="4000" b="0" cap="none" spc="0" dirty="0" smtClean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Center, </a:t>
            </a:r>
          </a:p>
          <a:p>
            <a:pPr algn="ctr"/>
            <a:r>
              <a:rPr lang="en-US" sz="4000" dirty="0" smtClean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NTS…</a:t>
            </a:r>
            <a:r>
              <a:rPr lang="en-US" sz="4000" b="0" cap="none" spc="0" dirty="0" smtClean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  <a:endParaRPr lang="en-US" sz="3200" b="0" cap="none" spc="0" dirty="0">
              <a:ln w="0"/>
              <a:solidFill>
                <a:sysClr val="windowText" lastClr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13105" y="4028289"/>
            <a:ext cx="1810111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Sympathetic</a:t>
            </a:r>
          </a:p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Neuron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601306" y="2321320"/>
            <a:ext cx="2345514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Paras</a:t>
            </a:r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ympathetic</a:t>
            </a:r>
          </a:p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Neuron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335651" y="2567542"/>
            <a:ext cx="1143263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Heart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357710" y="3708947"/>
            <a:ext cx="1098379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Veins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983409" y="5259309"/>
            <a:ext cx="184698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Arterioles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1828490" y="2516195"/>
            <a:ext cx="57909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585226" y="4031505"/>
            <a:ext cx="1333072" cy="41228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793469" y="4546485"/>
            <a:ext cx="1124829" cy="61728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3990705" y="3929005"/>
            <a:ext cx="1124829" cy="61728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228984" y="2556062"/>
            <a:ext cx="823956" cy="65962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381384" y="2708462"/>
            <a:ext cx="823956" cy="65962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063907" y="3866396"/>
            <a:ext cx="823956" cy="65962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6966710" y="2859929"/>
            <a:ext cx="921153" cy="37794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9509546" y="4691369"/>
            <a:ext cx="823956" cy="65962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9439569" y="4293722"/>
            <a:ext cx="991130" cy="15179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9492021" y="3068359"/>
            <a:ext cx="1014356" cy="10541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9463097" y="2893552"/>
            <a:ext cx="967602" cy="5188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150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and contrast autonomic effect on heart rate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5200990"/>
              </p:ext>
            </p:extLst>
          </p:nvPr>
        </p:nvGraphicFramePr>
        <p:xfrm>
          <a:off x="3868738" y="863598"/>
          <a:ext cx="7432308" cy="50682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77436"/>
                <a:gridCol w="2477436"/>
                <a:gridCol w="2477436"/>
              </a:tblGrid>
              <a:tr h="4767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Parasympathetic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Sympathetic</a:t>
                      </a:r>
                      <a:endParaRPr lang="en-US" dirty="0"/>
                    </a:p>
                  </a:txBody>
                  <a:tcPr/>
                </a:tc>
              </a:tr>
              <a:tr h="822942">
                <a:tc>
                  <a:txBody>
                    <a:bodyPr/>
                    <a:lstStyle/>
                    <a:p>
                      <a:r>
                        <a:rPr lang="en-US" dirty="0" smtClean="0"/>
                        <a:t>Parts of the heart affected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Manly on SA or AV nodes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 all parts, strongly on ventricular muscles</a:t>
                      </a:r>
                      <a:endParaRPr lang="en-US" dirty="0"/>
                    </a:p>
                  </a:txBody>
                  <a:tcPr/>
                </a:tc>
              </a:tr>
              <a:tr h="822942">
                <a:tc>
                  <a:txBody>
                    <a:bodyPr/>
                    <a:lstStyle/>
                    <a:p>
                      <a:r>
                        <a:rPr lang="en-US" dirty="0" smtClean="0"/>
                        <a:t>Neurotransmitter</a:t>
                      </a:r>
                      <a:r>
                        <a:rPr lang="en-US" baseline="0" dirty="0" smtClean="0"/>
                        <a:t> released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Acetylcholine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Norepinephrine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822942">
                <a:tc>
                  <a:txBody>
                    <a:bodyPr/>
                    <a:lstStyle/>
                    <a:p>
                      <a:r>
                        <a:rPr lang="en-US" dirty="0" smtClean="0"/>
                        <a:t>What it does</a:t>
                      </a:r>
                      <a:r>
                        <a:rPr lang="en-US" baseline="0" dirty="0" smtClean="0"/>
                        <a:t> to resting membrane potential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Raises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822942"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↑ </a:t>
                      </a:r>
                      <a:r>
                        <a:rPr lang="en-US" dirty="0" err="1" smtClean="0">
                          <a:latin typeface="Calibri" panose="020F0502020204030204" pitchFamily="34" charset="0"/>
                        </a:rPr>
                        <a:t>Permiability</a:t>
                      </a:r>
                      <a:r>
                        <a:rPr lang="en-US" dirty="0" smtClean="0">
                          <a:latin typeface="Calibri" panose="020F0502020204030204" pitchFamily="34" charset="0"/>
                        </a:rPr>
                        <a:t> to K+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ions- out of cell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↑ permeability to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Ca+ and Na+ - into cell **</a:t>
                      </a:r>
                      <a:endParaRPr lang="en-US" dirty="0"/>
                    </a:p>
                  </a:txBody>
                  <a:tcPr/>
                </a:tc>
              </a:tr>
              <a:tr h="822942">
                <a:tc>
                  <a:txBody>
                    <a:bodyPr/>
                    <a:lstStyle/>
                    <a:p>
                      <a:r>
                        <a:rPr lang="en-US" dirty="0" smtClean="0"/>
                        <a:t>Easier or</a:t>
                      </a:r>
                      <a:r>
                        <a:rPr lang="en-US" baseline="0" dirty="0" smtClean="0"/>
                        <a:t> Harder to reach threshold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Easier </a:t>
                      </a:r>
                      <a:endParaRPr lang="en-US" dirty="0"/>
                    </a:p>
                  </a:txBody>
                  <a:tcPr/>
                </a:tc>
              </a:tr>
              <a:tr h="476784">
                <a:tc>
                  <a:txBody>
                    <a:bodyPr/>
                    <a:lstStyle/>
                    <a:p>
                      <a:r>
                        <a:rPr lang="en-US" dirty="0" smtClean="0"/>
                        <a:t>Changes to Heart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Decrease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Increase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342434" y="1381328"/>
            <a:ext cx="4786009" cy="6614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42434" y="2169809"/>
            <a:ext cx="4786009" cy="6614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42434" y="3066996"/>
            <a:ext cx="4786009" cy="6614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42434" y="3876866"/>
            <a:ext cx="4786009" cy="6614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342433" y="4686736"/>
            <a:ext cx="4786009" cy="6614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42433" y="5397395"/>
            <a:ext cx="4786009" cy="6614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43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Abnormal Low O2, during forced Apnea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804" y="0"/>
            <a:ext cx="8017932" cy="6858000"/>
          </a:xfrm>
          <a:solidFill>
            <a:schemeClr val="bg2"/>
          </a:solidFill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Low O2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Detected by Peripheral chemoreceptors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Send signal up the Afferent pathway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Processed in the </a:t>
            </a:r>
            <a:r>
              <a:rPr lang="en-US" dirty="0" err="1" smtClean="0"/>
              <a:t>Mendulla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Signal works like the baroreceptors, causes a slow down in heart rate [bradycardia]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Chemoreceptors have a positive effect on the vasomotor center- vasoconstriction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i="1" dirty="0" smtClean="0"/>
              <a:t>What if you can breath?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Increased CO2 and Low O2 cause you to breath more [more exchange]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stretch of the lungs sends a signal to override the cardio-inhibitory center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Causes </a:t>
            </a:r>
            <a:r>
              <a:rPr lang="en-US" dirty="0" err="1" smtClean="0"/>
              <a:t>Trachycardia</a:t>
            </a:r>
            <a:r>
              <a:rPr lang="en-US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Also, lowers CO2, raising pH, which also overrides the cardio-inhibitory center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9068" y="438959"/>
            <a:ext cx="6937545" cy="5672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019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11808453" cy="4601183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US" sz="4800" dirty="0" smtClean="0"/>
              <a:t>After 10 minutes of jogging Ben’s sympathetic system releases acetylcholine to cause vasodilation, where and why?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0922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11808453" cy="4601183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US" sz="4800" dirty="0" smtClean="0"/>
              <a:t>Your classmate is wearing a shirt with a tight collar. He hears a noise behind him and forcefully turns his head around as much as possible to see the problem. He then faints, what condition could he have?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03591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11808453" cy="4601183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US" sz="4800" dirty="0" smtClean="0"/>
              <a:t>You enter your physiology class and discover there is a pop quiz. You then experience an alarm reaction. What will happen to your Arterial Pressure?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19397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A3F38"/>
      </a:dk2>
      <a:lt2>
        <a:srgbClr val="EEEDCB"/>
      </a:lt2>
      <a:accent1>
        <a:srgbClr val="818E9F"/>
      </a:accent1>
      <a:accent2>
        <a:srgbClr val="D26400"/>
      </a:accent2>
      <a:accent3>
        <a:srgbClr val="C3BA45"/>
      </a:accent3>
      <a:accent4>
        <a:srgbClr val="8A8552"/>
      </a:accent4>
      <a:accent5>
        <a:srgbClr val="F3B843"/>
      </a:accent5>
      <a:accent6>
        <a:srgbClr val="786C71"/>
      </a:accent6>
      <a:hlink>
        <a:srgbClr val="46A7CA"/>
      </a:hlink>
      <a:folHlink>
        <a:srgbClr val="B2B2B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1167</TotalTime>
  <Words>560</Words>
  <Application>Microsoft Office PowerPoint</Application>
  <PresentationFormat>Widescreen</PresentationFormat>
  <Paragraphs>103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Corbel</vt:lpstr>
      <vt:lpstr>Wingdings 2</vt:lpstr>
      <vt:lpstr>Frame</vt:lpstr>
      <vt:lpstr>Sympathetic Vs Parasympathetic </vt:lpstr>
      <vt:lpstr>Autonomic Review:</vt:lpstr>
      <vt:lpstr>Neurotransmitter</vt:lpstr>
      <vt:lpstr>PowerPoint Presentation</vt:lpstr>
      <vt:lpstr>Compare and contrast autonomic effect on heart rate </vt:lpstr>
      <vt:lpstr>Abnormal Low O2, during forced Apnea</vt:lpstr>
      <vt:lpstr>After 10 minutes of jogging Ben’s sympathetic system releases acetylcholine to cause vasodilation, where and why?</vt:lpstr>
      <vt:lpstr>Your classmate is wearing a shirt with a tight collar. He hears a noise behind him and forcefully turns his head around as much as possible to see the problem. He then faints, what condition could he have?</vt:lpstr>
      <vt:lpstr>You enter your physiology class and discover there is a pop quiz. You then experience an alarm reaction. What will happen to your Arterial Pressure? </vt:lpstr>
      <vt:lpstr>The same patient, with higher than normal atrial pressure, also has a 70% increase in heart rate. Why?</vt:lpstr>
      <vt:lpstr>Your patient’s arterial pressure reads 73 mm Hg. Why would this trigger your chemoreceptors?</vt:lpstr>
      <vt:lpstr>After a patients atrial pressure has risen, she notices a rise in urine production. Why would this be a side effect, and what two processes lead to this?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Sympathetic Vs Parasympathetic</dc:title>
  <dc:creator>Christina Tallman</dc:creator>
  <cp:lastModifiedBy>Christina Tallman</cp:lastModifiedBy>
  <cp:revision>25</cp:revision>
  <dcterms:created xsi:type="dcterms:W3CDTF">2016-02-03T16:01:01Z</dcterms:created>
  <dcterms:modified xsi:type="dcterms:W3CDTF">2016-02-10T22:28:58Z</dcterms:modified>
</cp:coreProperties>
</file>