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35" r:id="rId1"/>
  </p:sldMasterIdLst>
  <p:notesMasterIdLst>
    <p:notesMasterId r:id="rId2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 showGuides="1">
      <p:cViewPr varScale="1">
        <p:scale>
          <a:sx n="70" d="100"/>
          <a:sy n="70" d="100"/>
        </p:scale>
        <p:origin x="738" y="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0E903C5-726B-4103-863D-2F0205D0FAB5}" type="doc">
      <dgm:prSet loTypeId="urn:microsoft.com/office/officeart/2005/8/layout/process1" loCatId="process" qsTypeId="urn:microsoft.com/office/officeart/2005/8/quickstyle/simple1" qsCatId="simple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CFF71516-E75D-4D9A-B39E-10ADCCEA9610}">
      <dgm:prSet phldrT="[Text]" custT="1"/>
      <dgm:spPr/>
      <dgm:t>
        <a:bodyPr/>
        <a:lstStyle/>
        <a:p>
          <a:r>
            <a:rPr lang="en-US" sz="1000"/>
            <a:t>Cholesterol</a:t>
          </a:r>
        </a:p>
      </dgm:t>
    </dgm:pt>
    <dgm:pt modelId="{48985019-CF83-40C7-BD6B-0FE70BCC09A8}" type="parTrans" cxnId="{5B9D0225-CD37-48B3-B56E-44D5A37EE03A}">
      <dgm:prSet/>
      <dgm:spPr/>
      <dgm:t>
        <a:bodyPr/>
        <a:lstStyle/>
        <a:p>
          <a:endParaRPr lang="en-US"/>
        </a:p>
      </dgm:t>
    </dgm:pt>
    <dgm:pt modelId="{8D6D0098-D712-4D76-A895-C01F1945FF19}" type="sibTrans" cxnId="{5B9D0225-CD37-48B3-B56E-44D5A37EE03A}">
      <dgm:prSet custT="1"/>
      <dgm:spPr/>
      <dgm:t>
        <a:bodyPr/>
        <a:lstStyle/>
        <a:p>
          <a:endParaRPr lang="en-US" sz="900"/>
        </a:p>
      </dgm:t>
    </dgm:pt>
    <dgm:pt modelId="{1FDF4991-6467-417F-9BE5-1B3FE64E7C86}">
      <dgm:prSet phldrT="[Text]" custT="1"/>
      <dgm:spPr/>
      <dgm:t>
        <a:bodyPr/>
        <a:lstStyle/>
        <a:p>
          <a:r>
            <a:rPr lang="en-US" sz="1000"/>
            <a:t>Cholic Acid or Chenodeoxycholic acid</a:t>
          </a:r>
        </a:p>
      </dgm:t>
    </dgm:pt>
    <dgm:pt modelId="{BE035254-0291-4959-9272-6F2DD4463DBB}" type="parTrans" cxnId="{10C91DBE-BE94-4A83-A535-666D6A108CAB}">
      <dgm:prSet/>
      <dgm:spPr/>
      <dgm:t>
        <a:bodyPr/>
        <a:lstStyle/>
        <a:p>
          <a:endParaRPr lang="en-US"/>
        </a:p>
      </dgm:t>
    </dgm:pt>
    <dgm:pt modelId="{5527D08D-1215-427D-917C-DF15AE9376D9}" type="sibTrans" cxnId="{10C91DBE-BE94-4A83-A535-666D6A108CAB}">
      <dgm:prSet custT="1"/>
      <dgm:spPr/>
      <dgm:t>
        <a:bodyPr/>
        <a:lstStyle/>
        <a:p>
          <a:endParaRPr lang="en-US" sz="900"/>
        </a:p>
      </dgm:t>
    </dgm:pt>
    <dgm:pt modelId="{C3A8DA74-FA54-451E-8E33-68048A77D5E1}">
      <dgm:prSet phldrT="[Text]" custT="1"/>
      <dgm:spPr/>
      <dgm:t>
        <a:bodyPr/>
        <a:lstStyle/>
        <a:p>
          <a:r>
            <a:rPr lang="en-US" sz="1000"/>
            <a:t>glyco- and tauro- conjugated bile acids</a:t>
          </a:r>
        </a:p>
      </dgm:t>
    </dgm:pt>
    <dgm:pt modelId="{123887F5-C5DC-4B1E-8563-63FF2554606D}" type="parTrans" cxnId="{3160E967-6DF6-4786-822F-A3E9D2E9196F}">
      <dgm:prSet/>
      <dgm:spPr/>
      <dgm:t>
        <a:bodyPr/>
        <a:lstStyle/>
        <a:p>
          <a:endParaRPr lang="en-US"/>
        </a:p>
      </dgm:t>
    </dgm:pt>
    <dgm:pt modelId="{883F4D19-5CED-4A89-AF15-1170884706E2}" type="sibTrans" cxnId="{3160E967-6DF6-4786-822F-A3E9D2E9196F}">
      <dgm:prSet custT="1"/>
      <dgm:spPr/>
      <dgm:t>
        <a:bodyPr/>
        <a:lstStyle/>
        <a:p>
          <a:endParaRPr lang="en-US" sz="900"/>
        </a:p>
      </dgm:t>
    </dgm:pt>
    <dgm:pt modelId="{AC1D9A27-62B3-403F-8CAC-38B1F5543FC7}">
      <dgm:prSet phldrT="[Text]" custT="1"/>
      <dgm:spPr/>
      <dgm:t>
        <a:bodyPr/>
        <a:lstStyle/>
        <a:p>
          <a:r>
            <a:rPr lang="en-US" sz="1000"/>
            <a:t>salts from acids [sodium salts]</a:t>
          </a:r>
        </a:p>
      </dgm:t>
    </dgm:pt>
    <dgm:pt modelId="{8C392295-3515-42D7-8C75-86CBC3EFD2FB}" type="parTrans" cxnId="{E506F394-577E-4B9F-8DB8-7BDF7817EAE3}">
      <dgm:prSet/>
      <dgm:spPr/>
      <dgm:t>
        <a:bodyPr/>
        <a:lstStyle/>
        <a:p>
          <a:endParaRPr lang="en-US"/>
        </a:p>
      </dgm:t>
    </dgm:pt>
    <dgm:pt modelId="{CB40E2CA-DF46-4761-B172-21E0240520DC}" type="sibTrans" cxnId="{E506F394-577E-4B9F-8DB8-7BDF7817EAE3}">
      <dgm:prSet/>
      <dgm:spPr/>
      <dgm:t>
        <a:bodyPr/>
        <a:lstStyle/>
        <a:p>
          <a:endParaRPr lang="en-US"/>
        </a:p>
      </dgm:t>
    </dgm:pt>
    <dgm:pt modelId="{DA7DA783-3C2A-45E1-9018-463A012630C0}">
      <dgm:prSet phldrT="[Text]" custT="1"/>
      <dgm:spPr/>
      <dgm:t>
        <a:bodyPr/>
        <a:lstStyle/>
        <a:p>
          <a:r>
            <a:rPr lang="en-US" sz="1000"/>
            <a:t>Fat metabolism in liver </a:t>
          </a:r>
        </a:p>
      </dgm:t>
    </dgm:pt>
    <dgm:pt modelId="{24A7FA00-D630-4A69-95FD-719EBEC33906}" type="parTrans" cxnId="{CF27B3DB-F098-405A-9B4D-7BCC4323E9D1}">
      <dgm:prSet/>
      <dgm:spPr/>
      <dgm:t>
        <a:bodyPr/>
        <a:lstStyle/>
        <a:p>
          <a:endParaRPr lang="en-US"/>
        </a:p>
      </dgm:t>
    </dgm:pt>
    <dgm:pt modelId="{FD8B72EF-9D8D-4F47-A187-7F1A9F945B9B}" type="sibTrans" cxnId="{CF27B3DB-F098-405A-9B4D-7BCC4323E9D1}">
      <dgm:prSet custT="1"/>
      <dgm:spPr/>
      <dgm:t>
        <a:bodyPr/>
        <a:lstStyle/>
        <a:p>
          <a:endParaRPr lang="en-US" sz="900"/>
        </a:p>
      </dgm:t>
    </dgm:pt>
    <dgm:pt modelId="{0DE645BA-CA86-4F4E-B2F2-168E0B7667E8}" type="pres">
      <dgm:prSet presAssocID="{20E903C5-726B-4103-863D-2F0205D0FAB5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BFA8EEA-3F5A-447B-B223-854FE975E660}" type="pres">
      <dgm:prSet presAssocID="{DA7DA783-3C2A-45E1-9018-463A012630C0}" presName="node" presStyleLbl="node1" presStyleIdx="0" presStyleCnt="5" custLinFactNeighborX="-806" custLinFactNeighborY="256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2774F9B-69FD-4A5B-AE5A-FA54D009247D}" type="pres">
      <dgm:prSet presAssocID="{FD8B72EF-9D8D-4F47-A187-7F1A9F945B9B}" presName="sibTrans" presStyleLbl="sibTrans2D1" presStyleIdx="0" presStyleCnt="4"/>
      <dgm:spPr/>
      <dgm:t>
        <a:bodyPr/>
        <a:lstStyle/>
        <a:p>
          <a:endParaRPr lang="en-US"/>
        </a:p>
      </dgm:t>
    </dgm:pt>
    <dgm:pt modelId="{86345535-8A2D-4DFE-B6E0-784660064CFE}" type="pres">
      <dgm:prSet presAssocID="{FD8B72EF-9D8D-4F47-A187-7F1A9F945B9B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91FBD474-71E7-448D-85BE-1CD6FE93CCF0}" type="pres">
      <dgm:prSet presAssocID="{CFF71516-E75D-4D9A-B39E-10ADCCEA9610}" presName="node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50987A5-4421-4549-9378-A48A83E0AFAC}" type="pres">
      <dgm:prSet presAssocID="{8D6D0098-D712-4D76-A895-C01F1945FF19}" presName="sibTrans" presStyleLbl="sibTrans2D1" presStyleIdx="1" presStyleCnt="4"/>
      <dgm:spPr/>
      <dgm:t>
        <a:bodyPr/>
        <a:lstStyle/>
        <a:p>
          <a:endParaRPr lang="en-US"/>
        </a:p>
      </dgm:t>
    </dgm:pt>
    <dgm:pt modelId="{F4600428-1F13-47DC-A7BC-400CBA74DC2D}" type="pres">
      <dgm:prSet presAssocID="{8D6D0098-D712-4D76-A895-C01F1945FF19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82B9BCF4-1303-4430-B866-B4FAE2C9CA6F}" type="pres">
      <dgm:prSet presAssocID="{1FDF4991-6467-417F-9BE5-1B3FE64E7C86}" presName="node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C871490-771D-4F02-962E-D055BAE92B68}" type="pres">
      <dgm:prSet presAssocID="{5527D08D-1215-427D-917C-DF15AE9376D9}" presName="sibTrans" presStyleLbl="sibTrans2D1" presStyleIdx="2" presStyleCnt="4"/>
      <dgm:spPr/>
      <dgm:t>
        <a:bodyPr/>
        <a:lstStyle/>
        <a:p>
          <a:endParaRPr lang="en-US"/>
        </a:p>
      </dgm:t>
    </dgm:pt>
    <dgm:pt modelId="{C93E79C6-55E8-44A7-A102-343115C1602C}" type="pres">
      <dgm:prSet presAssocID="{5527D08D-1215-427D-917C-DF15AE9376D9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58056B03-611B-4C12-943D-4BB5E42A7D0C}" type="pres">
      <dgm:prSet presAssocID="{C3A8DA74-FA54-451E-8E33-68048A77D5E1}" presName="node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B6945ED-566E-4FE1-B3FD-660CBB3B4E5A}" type="pres">
      <dgm:prSet presAssocID="{883F4D19-5CED-4A89-AF15-1170884706E2}" presName="sibTrans" presStyleLbl="sibTrans2D1" presStyleIdx="3" presStyleCnt="4"/>
      <dgm:spPr/>
      <dgm:t>
        <a:bodyPr/>
        <a:lstStyle/>
        <a:p>
          <a:endParaRPr lang="en-US"/>
        </a:p>
      </dgm:t>
    </dgm:pt>
    <dgm:pt modelId="{0690A80D-BA45-48D1-9958-8A14EF7F96CC}" type="pres">
      <dgm:prSet presAssocID="{883F4D19-5CED-4A89-AF15-1170884706E2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8D79B3BD-E7BF-44B6-8102-9968E870A198}" type="pres">
      <dgm:prSet presAssocID="{AC1D9A27-62B3-403F-8CAC-38B1F5543FC7}" presName="node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506F394-577E-4B9F-8DB8-7BDF7817EAE3}" srcId="{20E903C5-726B-4103-863D-2F0205D0FAB5}" destId="{AC1D9A27-62B3-403F-8CAC-38B1F5543FC7}" srcOrd="4" destOrd="0" parTransId="{8C392295-3515-42D7-8C75-86CBC3EFD2FB}" sibTransId="{CB40E2CA-DF46-4761-B172-21E0240520DC}"/>
    <dgm:cxn modelId="{4A34D7AD-F4B7-4F65-8A9D-BB101F732B49}" type="presOf" srcId="{883F4D19-5CED-4A89-AF15-1170884706E2}" destId="{BB6945ED-566E-4FE1-B3FD-660CBB3B4E5A}" srcOrd="0" destOrd="0" presId="urn:microsoft.com/office/officeart/2005/8/layout/process1"/>
    <dgm:cxn modelId="{DC33F981-19C4-4E25-AD33-B720F090BE33}" type="presOf" srcId="{8D6D0098-D712-4D76-A895-C01F1945FF19}" destId="{F50987A5-4421-4549-9378-A48A83E0AFAC}" srcOrd="0" destOrd="0" presId="urn:microsoft.com/office/officeart/2005/8/layout/process1"/>
    <dgm:cxn modelId="{BD17EB34-361D-4255-BE47-FBBD45097B2D}" type="presOf" srcId="{5527D08D-1215-427D-917C-DF15AE9376D9}" destId="{C93E79C6-55E8-44A7-A102-343115C1602C}" srcOrd="1" destOrd="0" presId="urn:microsoft.com/office/officeart/2005/8/layout/process1"/>
    <dgm:cxn modelId="{1DF705AA-B58E-45FA-ADB4-4E1555B4352B}" type="presOf" srcId="{AC1D9A27-62B3-403F-8CAC-38B1F5543FC7}" destId="{8D79B3BD-E7BF-44B6-8102-9968E870A198}" srcOrd="0" destOrd="0" presId="urn:microsoft.com/office/officeart/2005/8/layout/process1"/>
    <dgm:cxn modelId="{D0F72579-AFB9-4B0B-A433-9CC4C78EAA0E}" type="presOf" srcId="{DA7DA783-3C2A-45E1-9018-463A012630C0}" destId="{2BFA8EEA-3F5A-447B-B223-854FE975E660}" srcOrd="0" destOrd="0" presId="urn:microsoft.com/office/officeart/2005/8/layout/process1"/>
    <dgm:cxn modelId="{3160E967-6DF6-4786-822F-A3E9D2E9196F}" srcId="{20E903C5-726B-4103-863D-2F0205D0FAB5}" destId="{C3A8DA74-FA54-451E-8E33-68048A77D5E1}" srcOrd="3" destOrd="0" parTransId="{123887F5-C5DC-4B1E-8563-63FF2554606D}" sibTransId="{883F4D19-5CED-4A89-AF15-1170884706E2}"/>
    <dgm:cxn modelId="{9F104F32-FDB7-4E7C-9B88-9FEC287DEF30}" type="presOf" srcId="{5527D08D-1215-427D-917C-DF15AE9376D9}" destId="{CC871490-771D-4F02-962E-D055BAE92B68}" srcOrd="0" destOrd="0" presId="urn:microsoft.com/office/officeart/2005/8/layout/process1"/>
    <dgm:cxn modelId="{5B9D0225-CD37-48B3-B56E-44D5A37EE03A}" srcId="{20E903C5-726B-4103-863D-2F0205D0FAB5}" destId="{CFF71516-E75D-4D9A-B39E-10ADCCEA9610}" srcOrd="1" destOrd="0" parTransId="{48985019-CF83-40C7-BD6B-0FE70BCC09A8}" sibTransId="{8D6D0098-D712-4D76-A895-C01F1945FF19}"/>
    <dgm:cxn modelId="{1FDDB303-C673-4B34-B660-1EFD5FD7CC81}" type="presOf" srcId="{FD8B72EF-9D8D-4F47-A187-7F1A9F945B9B}" destId="{86345535-8A2D-4DFE-B6E0-784660064CFE}" srcOrd="1" destOrd="0" presId="urn:microsoft.com/office/officeart/2005/8/layout/process1"/>
    <dgm:cxn modelId="{3AC6D2F4-37DA-4AF2-AD52-D01575232DE1}" type="presOf" srcId="{8D6D0098-D712-4D76-A895-C01F1945FF19}" destId="{F4600428-1F13-47DC-A7BC-400CBA74DC2D}" srcOrd="1" destOrd="0" presId="urn:microsoft.com/office/officeart/2005/8/layout/process1"/>
    <dgm:cxn modelId="{478A15FE-E8D6-4FE5-990A-1B06F743126A}" type="presOf" srcId="{CFF71516-E75D-4D9A-B39E-10ADCCEA9610}" destId="{91FBD474-71E7-448D-85BE-1CD6FE93CCF0}" srcOrd="0" destOrd="0" presId="urn:microsoft.com/office/officeart/2005/8/layout/process1"/>
    <dgm:cxn modelId="{0388772C-AEEE-491E-A721-22969A275CC7}" type="presOf" srcId="{C3A8DA74-FA54-451E-8E33-68048A77D5E1}" destId="{58056B03-611B-4C12-943D-4BB5E42A7D0C}" srcOrd="0" destOrd="0" presId="urn:microsoft.com/office/officeart/2005/8/layout/process1"/>
    <dgm:cxn modelId="{D6E37072-B67E-4064-B54D-4C4E70FC244A}" type="presOf" srcId="{1FDF4991-6467-417F-9BE5-1B3FE64E7C86}" destId="{82B9BCF4-1303-4430-B866-B4FAE2C9CA6F}" srcOrd="0" destOrd="0" presId="urn:microsoft.com/office/officeart/2005/8/layout/process1"/>
    <dgm:cxn modelId="{0AD5FBED-5DAD-400B-BEA4-39F3C6D94668}" type="presOf" srcId="{FD8B72EF-9D8D-4F47-A187-7F1A9F945B9B}" destId="{F2774F9B-69FD-4A5B-AE5A-FA54D009247D}" srcOrd="0" destOrd="0" presId="urn:microsoft.com/office/officeart/2005/8/layout/process1"/>
    <dgm:cxn modelId="{10C91DBE-BE94-4A83-A535-666D6A108CAB}" srcId="{20E903C5-726B-4103-863D-2F0205D0FAB5}" destId="{1FDF4991-6467-417F-9BE5-1B3FE64E7C86}" srcOrd="2" destOrd="0" parTransId="{BE035254-0291-4959-9272-6F2DD4463DBB}" sibTransId="{5527D08D-1215-427D-917C-DF15AE9376D9}"/>
    <dgm:cxn modelId="{6FE65CE7-80D3-4601-B060-D20C391B1E70}" type="presOf" srcId="{883F4D19-5CED-4A89-AF15-1170884706E2}" destId="{0690A80D-BA45-48D1-9958-8A14EF7F96CC}" srcOrd="1" destOrd="0" presId="urn:microsoft.com/office/officeart/2005/8/layout/process1"/>
    <dgm:cxn modelId="{CF27B3DB-F098-405A-9B4D-7BCC4323E9D1}" srcId="{20E903C5-726B-4103-863D-2F0205D0FAB5}" destId="{DA7DA783-3C2A-45E1-9018-463A012630C0}" srcOrd="0" destOrd="0" parTransId="{24A7FA00-D630-4A69-95FD-719EBEC33906}" sibTransId="{FD8B72EF-9D8D-4F47-A187-7F1A9F945B9B}"/>
    <dgm:cxn modelId="{66C5D4C1-29E6-4251-8BD6-4A607CB05DF9}" type="presOf" srcId="{20E903C5-726B-4103-863D-2F0205D0FAB5}" destId="{0DE645BA-CA86-4F4E-B2F2-168E0B7667E8}" srcOrd="0" destOrd="0" presId="urn:microsoft.com/office/officeart/2005/8/layout/process1"/>
    <dgm:cxn modelId="{FB1C48F3-1B5F-4D38-BC46-173995EEEE65}" type="presParOf" srcId="{0DE645BA-CA86-4F4E-B2F2-168E0B7667E8}" destId="{2BFA8EEA-3F5A-447B-B223-854FE975E660}" srcOrd="0" destOrd="0" presId="urn:microsoft.com/office/officeart/2005/8/layout/process1"/>
    <dgm:cxn modelId="{DE794477-1D29-49BB-8468-DAED0A6D6590}" type="presParOf" srcId="{0DE645BA-CA86-4F4E-B2F2-168E0B7667E8}" destId="{F2774F9B-69FD-4A5B-AE5A-FA54D009247D}" srcOrd="1" destOrd="0" presId="urn:microsoft.com/office/officeart/2005/8/layout/process1"/>
    <dgm:cxn modelId="{86091608-E43D-4CA0-98BA-332C36A84887}" type="presParOf" srcId="{F2774F9B-69FD-4A5B-AE5A-FA54D009247D}" destId="{86345535-8A2D-4DFE-B6E0-784660064CFE}" srcOrd="0" destOrd="0" presId="urn:microsoft.com/office/officeart/2005/8/layout/process1"/>
    <dgm:cxn modelId="{7CEBE94E-E720-419F-AE89-EB618AA02261}" type="presParOf" srcId="{0DE645BA-CA86-4F4E-B2F2-168E0B7667E8}" destId="{91FBD474-71E7-448D-85BE-1CD6FE93CCF0}" srcOrd="2" destOrd="0" presId="urn:microsoft.com/office/officeart/2005/8/layout/process1"/>
    <dgm:cxn modelId="{6CBD9535-A788-4884-B9EF-7C42F5A11334}" type="presParOf" srcId="{0DE645BA-CA86-4F4E-B2F2-168E0B7667E8}" destId="{F50987A5-4421-4549-9378-A48A83E0AFAC}" srcOrd="3" destOrd="0" presId="urn:microsoft.com/office/officeart/2005/8/layout/process1"/>
    <dgm:cxn modelId="{E74075BF-F579-4AEC-8BAA-5055B1ADAAF9}" type="presParOf" srcId="{F50987A5-4421-4549-9378-A48A83E0AFAC}" destId="{F4600428-1F13-47DC-A7BC-400CBA74DC2D}" srcOrd="0" destOrd="0" presId="urn:microsoft.com/office/officeart/2005/8/layout/process1"/>
    <dgm:cxn modelId="{E11638FD-FF31-46A3-A536-617B340955A4}" type="presParOf" srcId="{0DE645BA-CA86-4F4E-B2F2-168E0B7667E8}" destId="{82B9BCF4-1303-4430-B866-B4FAE2C9CA6F}" srcOrd="4" destOrd="0" presId="urn:microsoft.com/office/officeart/2005/8/layout/process1"/>
    <dgm:cxn modelId="{D2BD0511-33F9-4D60-8125-2461859DF9AC}" type="presParOf" srcId="{0DE645BA-CA86-4F4E-B2F2-168E0B7667E8}" destId="{CC871490-771D-4F02-962E-D055BAE92B68}" srcOrd="5" destOrd="0" presId="urn:microsoft.com/office/officeart/2005/8/layout/process1"/>
    <dgm:cxn modelId="{84A46B7D-9E99-4701-BA42-9BEA73711E66}" type="presParOf" srcId="{CC871490-771D-4F02-962E-D055BAE92B68}" destId="{C93E79C6-55E8-44A7-A102-343115C1602C}" srcOrd="0" destOrd="0" presId="urn:microsoft.com/office/officeart/2005/8/layout/process1"/>
    <dgm:cxn modelId="{E8DF884B-F968-4E35-A1A8-D230C8F21030}" type="presParOf" srcId="{0DE645BA-CA86-4F4E-B2F2-168E0B7667E8}" destId="{58056B03-611B-4C12-943D-4BB5E42A7D0C}" srcOrd="6" destOrd="0" presId="urn:microsoft.com/office/officeart/2005/8/layout/process1"/>
    <dgm:cxn modelId="{1E9DDBEB-FC94-4B22-BE0D-DE9BA3AE9001}" type="presParOf" srcId="{0DE645BA-CA86-4F4E-B2F2-168E0B7667E8}" destId="{BB6945ED-566E-4FE1-B3FD-660CBB3B4E5A}" srcOrd="7" destOrd="0" presId="urn:microsoft.com/office/officeart/2005/8/layout/process1"/>
    <dgm:cxn modelId="{CFCF4E5A-3966-43A2-95DC-9631DA217924}" type="presParOf" srcId="{BB6945ED-566E-4FE1-B3FD-660CBB3B4E5A}" destId="{0690A80D-BA45-48D1-9958-8A14EF7F96CC}" srcOrd="0" destOrd="0" presId="urn:microsoft.com/office/officeart/2005/8/layout/process1"/>
    <dgm:cxn modelId="{82B478C8-6314-49FC-9B54-0A9B43A2A9D7}" type="presParOf" srcId="{0DE645BA-CA86-4F4E-B2F2-168E0B7667E8}" destId="{8D79B3BD-E7BF-44B6-8102-9968E870A198}" srcOrd="8" destOrd="0" presId="urn:microsoft.com/office/officeart/2005/8/layout/process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BFA8EEA-3F5A-447B-B223-854FE975E660}">
      <dsp:nvSpPr>
        <dsp:cNvPr id="0" name=""/>
        <dsp:cNvSpPr/>
      </dsp:nvSpPr>
      <dsp:spPr>
        <a:xfrm>
          <a:off x="2680" y="320704"/>
          <a:ext cx="829649" cy="679356"/>
        </a:xfrm>
        <a:prstGeom prst="roundRect">
          <a:avLst>
            <a:gd name="adj" fmla="val 1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Fat metabolism in liver </a:t>
          </a:r>
        </a:p>
      </dsp:txBody>
      <dsp:txXfrm>
        <a:off x="22578" y="340602"/>
        <a:ext cx="789853" cy="639560"/>
      </dsp:txXfrm>
    </dsp:sp>
    <dsp:sp modelId="{F2774F9B-69FD-4A5B-AE5A-FA54D009247D}">
      <dsp:nvSpPr>
        <dsp:cNvPr id="0" name=""/>
        <dsp:cNvSpPr/>
      </dsp:nvSpPr>
      <dsp:spPr>
        <a:xfrm rot="21548488">
          <a:off x="915954" y="548708"/>
          <a:ext cx="177323" cy="205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915957" y="590258"/>
        <a:ext cx="124126" cy="123451"/>
      </dsp:txXfrm>
    </dsp:sp>
    <dsp:sp modelId="{91FBD474-71E7-448D-85BE-1CD6FE93CCF0}">
      <dsp:nvSpPr>
        <dsp:cNvPr id="0" name=""/>
        <dsp:cNvSpPr/>
      </dsp:nvSpPr>
      <dsp:spPr>
        <a:xfrm>
          <a:off x="1166865" y="303259"/>
          <a:ext cx="829649" cy="679356"/>
        </a:xfrm>
        <a:prstGeom prst="roundRect">
          <a:avLst>
            <a:gd name="adj" fmla="val 10000"/>
          </a:avLst>
        </a:prstGeom>
        <a:solidFill>
          <a:schemeClr val="accent3">
            <a:hueOff val="3045489"/>
            <a:satOff val="-8205"/>
            <a:lumOff val="-1765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Cholesterol</a:t>
          </a:r>
        </a:p>
      </dsp:txBody>
      <dsp:txXfrm>
        <a:off x="1186763" y="323157"/>
        <a:ext cx="789853" cy="639560"/>
      </dsp:txXfrm>
    </dsp:sp>
    <dsp:sp modelId="{F50987A5-4421-4549-9378-A48A83E0AFAC}">
      <dsp:nvSpPr>
        <dsp:cNvPr id="0" name=""/>
        <dsp:cNvSpPr/>
      </dsp:nvSpPr>
      <dsp:spPr>
        <a:xfrm>
          <a:off x="2079480" y="540060"/>
          <a:ext cx="175885" cy="205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4060653"/>
            <a:satOff val="-10940"/>
            <a:lumOff val="-2353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2079480" y="581211"/>
        <a:ext cx="123120" cy="123451"/>
      </dsp:txXfrm>
    </dsp:sp>
    <dsp:sp modelId="{82B9BCF4-1303-4430-B866-B4FAE2C9CA6F}">
      <dsp:nvSpPr>
        <dsp:cNvPr id="0" name=""/>
        <dsp:cNvSpPr/>
      </dsp:nvSpPr>
      <dsp:spPr>
        <a:xfrm>
          <a:off x="2328375" y="303259"/>
          <a:ext cx="829649" cy="679356"/>
        </a:xfrm>
        <a:prstGeom prst="roundRect">
          <a:avLst>
            <a:gd name="adj" fmla="val 10000"/>
          </a:avLst>
        </a:prstGeom>
        <a:solidFill>
          <a:schemeClr val="accent3">
            <a:hueOff val="6090979"/>
            <a:satOff val="-16410"/>
            <a:lumOff val="-3530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Cholic Acid or Chenodeoxycholic acid</a:t>
          </a:r>
        </a:p>
      </dsp:txBody>
      <dsp:txXfrm>
        <a:off x="2348273" y="323157"/>
        <a:ext cx="789853" cy="639560"/>
      </dsp:txXfrm>
    </dsp:sp>
    <dsp:sp modelId="{CC871490-771D-4F02-962E-D055BAE92B68}">
      <dsp:nvSpPr>
        <dsp:cNvPr id="0" name=""/>
        <dsp:cNvSpPr/>
      </dsp:nvSpPr>
      <dsp:spPr>
        <a:xfrm>
          <a:off x="3240989" y="540060"/>
          <a:ext cx="175885" cy="205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8121305"/>
            <a:satOff val="-21880"/>
            <a:lumOff val="-4706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3240989" y="581211"/>
        <a:ext cx="123120" cy="123451"/>
      </dsp:txXfrm>
    </dsp:sp>
    <dsp:sp modelId="{58056B03-611B-4C12-943D-4BB5E42A7D0C}">
      <dsp:nvSpPr>
        <dsp:cNvPr id="0" name=""/>
        <dsp:cNvSpPr/>
      </dsp:nvSpPr>
      <dsp:spPr>
        <a:xfrm>
          <a:off x="3489884" y="303259"/>
          <a:ext cx="829649" cy="679356"/>
        </a:xfrm>
        <a:prstGeom prst="roundRect">
          <a:avLst>
            <a:gd name="adj" fmla="val 10000"/>
          </a:avLst>
        </a:prstGeom>
        <a:solidFill>
          <a:schemeClr val="accent3">
            <a:hueOff val="9136469"/>
            <a:satOff val="-24615"/>
            <a:lumOff val="-5294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glyco- and tauro- conjugated bile acids</a:t>
          </a:r>
        </a:p>
      </dsp:txBody>
      <dsp:txXfrm>
        <a:off x="3509782" y="323157"/>
        <a:ext cx="789853" cy="639560"/>
      </dsp:txXfrm>
    </dsp:sp>
    <dsp:sp modelId="{BB6945ED-566E-4FE1-B3FD-660CBB3B4E5A}">
      <dsp:nvSpPr>
        <dsp:cNvPr id="0" name=""/>
        <dsp:cNvSpPr/>
      </dsp:nvSpPr>
      <dsp:spPr>
        <a:xfrm>
          <a:off x="4402499" y="540060"/>
          <a:ext cx="175885" cy="205753"/>
        </a:xfrm>
        <a:prstGeom prst="rightArrow">
          <a:avLst>
            <a:gd name="adj1" fmla="val 60000"/>
            <a:gd name="adj2" fmla="val 50000"/>
          </a:avLst>
        </a:prstGeom>
        <a:solidFill>
          <a:schemeClr val="accent3">
            <a:hueOff val="12181957"/>
            <a:satOff val="-32820"/>
            <a:lumOff val="-7059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900" kern="1200"/>
        </a:p>
      </dsp:txBody>
      <dsp:txXfrm>
        <a:off x="4402499" y="581211"/>
        <a:ext cx="123120" cy="123451"/>
      </dsp:txXfrm>
    </dsp:sp>
    <dsp:sp modelId="{8D79B3BD-E7BF-44B6-8102-9968E870A198}">
      <dsp:nvSpPr>
        <dsp:cNvPr id="0" name=""/>
        <dsp:cNvSpPr/>
      </dsp:nvSpPr>
      <dsp:spPr>
        <a:xfrm>
          <a:off x="4651394" y="303259"/>
          <a:ext cx="829649" cy="679356"/>
        </a:xfrm>
        <a:prstGeom prst="roundRect">
          <a:avLst>
            <a:gd name="adj" fmla="val 10000"/>
          </a:avLst>
        </a:prstGeom>
        <a:solidFill>
          <a:schemeClr val="accent3">
            <a:hueOff val="12181957"/>
            <a:satOff val="-32820"/>
            <a:lumOff val="-7059"/>
            <a:alphaOff val="0"/>
          </a:schemeClr>
        </a:solidFill>
        <a:ln w="1397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lvl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000" kern="1200"/>
            <a:t>salts from acids [sodium salts]</a:t>
          </a:r>
        </a:p>
      </dsp:txBody>
      <dsp:txXfrm>
        <a:off x="4671292" y="323157"/>
        <a:ext cx="789853" cy="6395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43D78B-632E-4532-AC44-F36FE1B12DB1}" type="datetimeFigureOut">
              <a:rPr lang="en-US" smtClean="0"/>
              <a:t>12/1/2015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CABEAEA-5A46-46E8-A843-493421931FF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52087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3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Typsin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Chymotrypsin split protein molecules into small polypeptides </a:t>
            </a:r>
          </a:p>
          <a:p>
            <a:pPr lvl="3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carboxypolypeptidase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cleaves individual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animo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acis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from the carboxyl end of the polypeptides </a:t>
            </a:r>
          </a:p>
          <a:p>
            <a:pPr lvl="3"/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proelastase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-&gt; elastase – digests elastin fibers that hold meat together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BEAEA-5A46-46E8-A843-493421931FF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52050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rhythmical contractions of the walls + relaxation of the sphincter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Oddi</a:t>
            </a: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lvl="0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Secretin also causes bicarbonate release from the gallbladder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sodium bicarbonate rich watery solution by epithelial cells of the bile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ductules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ducts</a:t>
            </a:r>
          </a:p>
          <a:p>
            <a:pPr lvl="1"/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liver parenchymal cells are not triggered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bile salts are formed in the hepatic cells from cholesterol in the blood plasma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BEAEA-5A46-46E8-A843-493421931FF4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91647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LESS-A-Thin</a:t>
            </a: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 substance widely distributed in animal tissues, egg yolk, and some higher plants, consisting of phospholipids linked to choline.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BEAEA-5A46-46E8-A843-493421931FF4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78535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Gluconeogenesis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(GNG) is a metabolic pathway that results in the generation of glucose from non-carbohydrate carbon substrates such as pyruvate, lactate, glycerol, and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glucogenic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amino acids.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ABEAEA-5A46-46E8-A843-493421931FF4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0455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97E0307-B85C-446A-8EF0-0407D435D787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vert="horz" lIns="45720" tIns="45720" rIns="45720" bIns="45720" rtlCol="0" anchor="ctr">
            <a:normAutofit/>
          </a:bodyPr>
          <a:lstStyle>
            <a:lvl1pPr>
              <a:defRPr lang="en-US"/>
            </a:lvl1pPr>
          </a:lstStyle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5249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FE2CC-454D-4466-AC55-B86DA0A87BAE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7260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47B1BF-4039-460D-A637-65428CBD720E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59671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A39ACE-9343-4EBE-B5CA-AEA240A1DC53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16006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A00F7B-89C5-4DF7-A309-6263220147D4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902880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9C95DE-FD64-4606-AE61-EC1136867CC6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2045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26480" y="1717879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FontTx/>
              <a:buNone/>
              <a:defRPr lang="en-US" sz="2000" b="0" kern="1200" spc="10" baseline="0" dirty="0">
                <a:solidFill>
                  <a:schemeClr val="tx1">
                    <a:lumMod val="6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B0BBD-30FE-4CF1-900A-0C45149F8AF8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15466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A5F7F-3E81-4C65-A4D1-CB62D5B9DB9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663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ECC86-1672-4627-AEFE-EC5485C73905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2329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CB01F-D966-4C62-B900-0BE008A90C98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1181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73A0EA-7DC7-4964-BB97-B173EF3B859A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5393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30EF52CC-F3D9-41D4-BCE4-C208E61A3F31}" type="datetimeFigureOut">
              <a:rPr lang="en-US" smtClean="0"/>
              <a:t>12/1/2015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rgbClr val="969696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rgbClr val="777777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9672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  <p:sldLayoutId id="2147483743" r:id="rId8"/>
    <p:sldLayoutId id="2147483744" r:id="rId9"/>
    <p:sldLayoutId id="2147483745" r:id="rId10"/>
    <p:sldLayoutId id="2147483746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10.pn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Protein Digestion and Liver function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7422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secretion from the Parietal Cells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674" y="1828800"/>
            <a:ext cx="5831502" cy="4351336"/>
          </a:xfrm>
        </p:spPr>
      </p:pic>
    </p:spTree>
    <p:extLst>
      <p:ext uri="{BB962C8B-B14F-4D97-AF65-F5344CB8AC3E}">
        <p14:creationId xmlns:p14="http://schemas.microsoft.com/office/powerpoint/2010/main" val="108547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secretion from the Parietal Cells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674" y="1828800"/>
            <a:ext cx="5831502" cy="4351335"/>
          </a:xfrm>
        </p:spPr>
      </p:pic>
    </p:spTree>
    <p:extLst>
      <p:ext uri="{BB962C8B-B14F-4D97-AF65-F5344CB8AC3E}">
        <p14:creationId xmlns:p14="http://schemas.microsoft.com/office/powerpoint/2010/main" val="22037255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Peptic/ Chief Cells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What do they secrete?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Pepsinogen</a:t>
            </a:r>
          </a:p>
          <a:p>
            <a:pPr marL="0" indent="0">
              <a:buNone/>
            </a:pPr>
            <a:r>
              <a:rPr lang="en-US" dirty="0" smtClean="0"/>
              <a:t>When is it activated?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In low pH (2-3)</a:t>
            </a:r>
          </a:p>
          <a:p>
            <a:pPr marL="0" indent="0">
              <a:buNone/>
            </a:pPr>
            <a:r>
              <a:rPr lang="en-US" dirty="0" smtClean="0"/>
              <a:t>Important type of protein it breaks down?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Collagen</a:t>
            </a:r>
            <a:endParaRPr lang="en-US" dirty="0"/>
          </a:p>
        </p:txBody>
      </p:sp>
      <p:pic>
        <p:nvPicPr>
          <p:cNvPr id="1026" name="Picture 2" descr="http://images.slideplayer.com/1/273759/slides/slide_40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6163" y="2323902"/>
            <a:ext cx="4481512" cy="33611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15130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Intestine: Digestion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are the enzymes released by the pancreas?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Trypsin, Chymotrypsin, </a:t>
            </a:r>
            <a:r>
              <a:rPr lang="en-US" i="1" dirty="0" err="1" smtClean="0"/>
              <a:t>Carboxypolypepidase</a:t>
            </a:r>
            <a:r>
              <a:rPr lang="en-US" i="1" dirty="0" smtClean="0"/>
              <a:t>, and </a:t>
            </a:r>
            <a:r>
              <a:rPr lang="en-US" i="1" dirty="0" err="1" smtClean="0"/>
              <a:t>Proelastase</a:t>
            </a:r>
            <a:endParaRPr lang="en-US" i="1" dirty="0" smtClean="0"/>
          </a:p>
          <a:p>
            <a:pPr marL="0" indent="0">
              <a:buNone/>
            </a:pPr>
            <a:r>
              <a:rPr lang="en-US" dirty="0" smtClean="0"/>
              <a:t>What form are the proteins in now?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Dipeptides and Tripeptides</a:t>
            </a:r>
          </a:p>
          <a:p>
            <a:pPr marL="0" indent="0">
              <a:buNone/>
            </a:pPr>
            <a:r>
              <a:rPr lang="en-US" dirty="0" smtClean="0"/>
              <a:t>What other enzymes are there and where are they found?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Enterocytes – </a:t>
            </a:r>
            <a:r>
              <a:rPr lang="en-US" i="1" dirty="0" err="1" smtClean="0"/>
              <a:t>Aminopolypeptidase</a:t>
            </a:r>
            <a:r>
              <a:rPr lang="en-US" i="1" dirty="0" smtClean="0"/>
              <a:t> and </a:t>
            </a:r>
            <a:r>
              <a:rPr lang="en-US" i="1" dirty="0" err="1" smtClean="0"/>
              <a:t>dipeptidase</a:t>
            </a:r>
            <a:endParaRPr lang="en-US" i="1" dirty="0" smtClean="0"/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In cytosol- other peptides for specific linkages </a:t>
            </a:r>
            <a:endParaRPr lang="en-US" dirty="0"/>
          </a:p>
        </p:txBody>
      </p:sp>
      <p:pic>
        <p:nvPicPr>
          <p:cNvPr id="2050" name="Picture 2" descr="https://classconnection.s3.amazonaws.com/33/flashcards/602033/jpg/protein_digestion_in_lumen_and_at_brush_border_and_absorption1316371800162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7622" y="2012836"/>
            <a:ext cx="5578157" cy="34052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90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4924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Liver Basics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1872" y="1828800"/>
            <a:ext cx="4834128" cy="4351337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What triggers release of material?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CCK, Ach, Secretin </a:t>
            </a:r>
          </a:p>
          <a:p>
            <a:pPr marL="0" indent="0">
              <a:buNone/>
            </a:pPr>
            <a:r>
              <a:rPr lang="en-US" dirty="0" smtClean="0"/>
              <a:t>What is released?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water, bile salts, waste, ions, Bicarbonate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What is the precursor to bile salts?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i="1" dirty="0" smtClean="0"/>
              <a:t>Cholesterol </a:t>
            </a:r>
          </a:p>
          <a:p>
            <a:pPr marL="0" indent="0">
              <a:buNone/>
            </a:pPr>
            <a:r>
              <a:rPr lang="en-US" dirty="0" smtClean="0"/>
              <a:t>What happens to the bile salts after they are used?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reabsorbed back into the hepatic cells then re-secreted into the bile- </a:t>
            </a:r>
            <a:r>
              <a:rPr lang="en-US" i="1" smtClean="0"/>
              <a:t>some </a:t>
            </a:r>
            <a:r>
              <a:rPr lang="en-US" i="1" smtClean="0"/>
              <a:t>excreted 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1828800"/>
            <a:ext cx="5396803" cy="3749358"/>
          </a:xfrm>
          <a:prstGeom prst="rect">
            <a:avLst/>
          </a:prstGeom>
        </p:spPr>
      </p:pic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12384880"/>
              </p:ext>
            </p:extLst>
          </p:nvPr>
        </p:nvGraphicFramePr>
        <p:xfrm>
          <a:off x="3364992" y="5715636"/>
          <a:ext cx="5486400" cy="12858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</p:spTree>
    <p:extLst>
      <p:ext uri="{BB962C8B-B14F-4D97-AF65-F5344CB8AC3E}">
        <p14:creationId xmlns:p14="http://schemas.microsoft.com/office/powerpoint/2010/main" val="15595504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Graphic spid="6" grpId="0">
        <p:bldAsOne/>
      </p:bldGraphic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Concentration of Bile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Based on the table – what is being absorbed while the Bile waits in the Gallbladder to be released?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Water, Sodium, Chloride </a:t>
            </a:r>
          </a:p>
          <a:p>
            <a:pPr marL="0" indent="0">
              <a:buNone/>
            </a:pPr>
            <a:r>
              <a:rPr lang="en-US" dirty="0" smtClean="0"/>
              <a:t>What is being condensed?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Bile Salts, Lecithin, and Cholesterol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Which one is dangerous?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Cholesterol can form gallbladder stones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6096000" y="2135630"/>
            <a:ext cx="5821640" cy="40445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2536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liver important for carbohydrates?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Storage of glycogen</a:t>
            </a:r>
          </a:p>
          <a:p>
            <a:r>
              <a:rPr lang="en-US" dirty="0" smtClean="0"/>
              <a:t>Conversion of galactose and fructose to glucose </a:t>
            </a:r>
          </a:p>
          <a:p>
            <a:r>
              <a:rPr lang="en-US" dirty="0" smtClean="0"/>
              <a:t>Gluconeogenesis</a:t>
            </a:r>
          </a:p>
          <a:p>
            <a:r>
              <a:rPr lang="en-US" dirty="0" smtClean="0"/>
              <a:t>“Glucose Buffer Function” – remove extra glucose and then add it back when it is needed </a:t>
            </a:r>
          </a:p>
        </p:txBody>
      </p:sp>
      <p:pic>
        <p:nvPicPr>
          <p:cNvPr id="3074" name="Picture 2" descr="http://d6igaq6njxgjh.cloudfront.net/content/physrev/90/1/1/F6.large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1600200"/>
            <a:ext cx="5772786" cy="3657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76162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liver important for Fat?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Oxidation of Fatty Acids -&gt; Acetyl CoA -&gt; ATP</a:t>
            </a:r>
          </a:p>
          <a:p>
            <a:r>
              <a:rPr lang="en-US" dirty="0" smtClean="0"/>
              <a:t>Synthesis of cholesterol, phospholipids, and lipoproteins </a:t>
            </a:r>
          </a:p>
          <a:p>
            <a:pPr lvl="1"/>
            <a:r>
              <a:rPr lang="en-US" dirty="0" smtClean="0"/>
              <a:t>Cholesterol into bile salts </a:t>
            </a:r>
          </a:p>
          <a:p>
            <a:pPr lvl="1"/>
            <a:r>
              <a:rPr lang="en-US" dirty="0" smtClean="0"/>
              <a:t>Cell membranes </a:t>
            </a:r>
          </a:p>
          <a:p>
            <a:r>
              <a:rPr lang="en-US" dirty="0" smtClean="0"/>
              <a:t>Synthesis fat from proteins and carbohydrates </a:t>
            </a:r>
          </a:p>
          <a:p>
            <a:r>
              <a:rPr lang="en-US" dirty="0" smtClean="0"/>
              <a:t>Bile salt digestion </a:t>
            </a:r>
            <a:endParaRPr lang="en-US" dirty="0"/>
          </a:p>
        </p:txBody>
      </p:sp>
      <p:pic>
        <p:nvPicPr>
          <p:cNvPr id="4098" name="Picture 2" descr="http://www2.mozcom.com/~emcdvm/fatdeg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7701" y="1828800"/>
            <a:ext cx="4197797" cy="42222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487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is the liver important for proteins?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Deamination of amino acids – for energy and converted to carbohydrates or fat</a:t>
            </a:r>
          </a:p>
          <a:p>
            <a:r>
              <a:rPr lang="en-US" dirty="0" smtClean="0"/>
              <a:t>Formation of urea to remove ammonia </a:t>
            </a:r>
          </a:p>
          <a:p>
            <a:r>
              <a:rPr lang="en-US" dirty="0" smtClean="0"/>
              <a:t>Formation of plasma proteins </a:t>
            </a:r>
          </a:p>
          <a:p>
            <a:r>
              <a:rPr lang="en-US" dirty="0" smtClean="0"/>
              <a:t>Interconversion of various amino acids </a:t>
            </a:r>
            <a:endParaRPr lang="en-US" dirty="0"/>
          </a:p>
        </p:txBody>
      </p:sp>
      <p:pic>
        <p:nvPicPr>
          <p:cNvPr id="5122" name="Picture 2" descr="http://www.apsubiology.org/anatomy/2020/2020_Exam_Reviews/Exam_4/trans-de-amination%20diagram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01586" y="1253331"/>
            <a:ext cx="3896425" cy="43513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9424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Protein Digestion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Where does most of the digestion occur?</a:t>
            </a:r>
          </a:p>
          <a:p>
            <a:pPr marL="0" indent="0">
              <a:buNone/>
            </a:pPr>
            <a:r>
              <a:rPr lang="en-US" i="1" dirty="0"/>
              <a:t>	</a:t>
            </a:r>
            <a:r>
              <a:rPr lang="en-US" i="1" dirty="0" smtClean="0"/>
              <a:t>in the stomach and small intestines</a:t>
            </a:r>
          </a:p>
          <a:p>
            <a:pPr marL="0" indent="0">
              <a:buNone/>
            </a:pPr>
            <a:r>
              <a:rPr lang="en-US" dirty="0" smtClean="0"/>
              <a:t>What is needed in the stomach for digestion to occur?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hydrochloric acid and pepsin </a:t>
            </a:r>
          </a:p>
          <a:p>
            <a:pPr marL="0" indent="0">
              <a:buNone/>
            </a:pPr>
            <a:r>
              <a:rPr lang="en-US" dirty="0" smtClean="0"/>
              <a:t>What are the two groups of protein enzymes after the stomach?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 smtClean="0"/>
              <a:t>pancreatic secretions and enterocytes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27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Newborn hemoglobin is different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1"/>
            <a:ext cx="4480560" cy="13030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FF99FF"/>
                </a:solidFill>
              </a:rPr>
              <a:t>Why is this important? What will it cause and why?</a:t>
            </a:r>
          </a:p>
        </p:txBody>
      </p:sp>
      <p:pic>
        <p:nvPicPr>
          <p:cNvPr id="6146" name="Picture 2" descr="http://m3.wyanokecdn.com/8c90b3de444e19e82c79ad7a25ae778f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2034540"/>
            <a:ext cx="5858714" cy="38404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457200" y="2720340"/>
            <a:ext cx="52852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Physical Jaundice- typical bilirubin build up due to lack of liver maturity- goes away on it’s own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Pathological Jaundice- error in metabolism or other pathological problems- shows up quick and might not go away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Breastfeeding jaundice- irregular feeding means irregular bowl movements = slower excretion of bilirubin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000" dirty="0" smtClean="0"/>
              <a:t>Breastmilk jaundice- from substance in milk 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94604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Secretion- Parietal cells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3"/>
            <a:ext cx="5415679" cy="3599316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/>
              <a:t>S</a:t>
            </a:r>
            <a:r>
              <a:rPr lang="en-US" sz="2400" dirty="0" smtClean="0"/>
              <a:t>timulation 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Acetylcholine </a:t>
            </a:r>
          </a:p>
          <a:p>
            <a:r>
              <a:rPr lang="en-US" dirty="0" smtClean="0"/>
              <a:t>Gastrin </a:t>
            </a:r>
          </a:p>
          <a:p>
            <a:r>
              <a:rPr lang="en-US" dirty="0" smtClean="0"/>
              <a:t>Histamine </a:t>
            </a: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100190" y="2334725"/>
            <a:ext cx="5415679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5000"/>
              </a:lnSpc>
              <a:spcBef>
                <a:spcPts val="1400"/>
              </a:spcBef>
              <a:spcAft>
                <a:spcPts val="200"/>
              </a:spcAft>
              <a:buClr>
                <a:schemeClr val="accent1"/>
              </a:buClr>
              <a:buSzPct val="80000"/>
              <a:buFont typeface="Arial" pitchFamily="34" charset="0"/>
              <a:buChar char="•"/>
              <a:defRPr sz="1800" kern="1200" spc="1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6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300"/>
              </a:spcBef>
              <a:spcAft>
                <a:spcPts val="300"/>
              </a:spcAft>
              <a:buClr>
                <a:schemeClr val="accent1"/>
              </a:buClr>
              <a:buFont typeface="Wingdings 2" pitchFamily="18" charset="2"/>
              <a:buChar char=""/>
              <a:defRPr sz="1400" kern="120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400" dirty="0" smtClean="0"/>
              <a:t>Inhibitory</a:t>
            </a:r>
          </a:p>
          <a:p>
            <a:pPr marL="0" indent="0">
              <a:buFont typeface="Arial" pitchFamily="34" charset="0"/>
              <a:buNone/>
            </a:pPr>
            <a:endParaRPr lang="en-US" dirty="0" smtClean="0"/>
          </a:p>
          <a:p>
            <a:r>
              <a:rPr lang="en-US" dirty="0" smtClean="0"/>
              <a:t>Somatostatin</a:t>
            </a:r>
          </a:p>
          <a:p>
            <a:r>
              <a:rPr lang="en-US" dirty="0" smtClean="0"/>
              <a:t>Secretin</a:t>
            </a:r>
          </a:p>
          <a:p>
            <a:r>
              <a:rPr lang="en-US" dirty="0" smtClean="0"/>
              <a:t>GIP/ GDIP</a:t>
            </a:r>
          </a:p>
          <a:p>
            <a:r>
              <a:rPr lang="en-US" dirty="0" smtClean="0"/>
              <a:t>CCK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4688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in arrows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472744" y="3429000"/>
            <a:ext cx="1210614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HCl</a:t>
            </a:r>
            <a:endParaRPr lang="en-US" sz="2400" dirty="0" smtClean="0"/>
          </a:p>
          <a:p>
            <a:r>
              <a:rPr lang="en-US" dirty="0" err="1" smtClean="0"/>
              <a:t>Parietial</a:t>
            </a:r>
            <a:r>
              <a:rPr lang="en-US" dirty="0" smtClean="0"/>
              <a:t> Cells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25036" y="3609305"/>
            <a:ext cx="15175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Histamine</a:t>
            </a:r>
          </a:p>
          <a:p>
            <a:r>
              <a:rPr lang="en-US" sz="1600" dirty="0" smtClean="0"/>
              <a:t>ECL cells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085008" y="1823678"/>
            <a:ext cx="195758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Somatostatin</a:t>
            </a:r>
          </a:p>
          <a:p>
            <a:r>
              <a:rPr lang="en-US" sz="1600" dirty="0" smtClean="0"/>
              <a:t>Corpus D cells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326227" y="6105660"/>
            <a:ext cx="1958663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Somatostatin</a:t>
            </a:r>
          </a:p>
          <a:p>
            <a:r>
              <a:rPr lang="en-US" sz="1600" dirty="0" smtClean="0"/>
              <a:t>Antrum D cells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376374" y="6105659"/>
            <a:ext cx="1958663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Gastrin </a:t>
            </a:r>
          </a:p>
          <a:p>
            <a:r>
              <a:rPr lang="en-US" sz="1600" dirty="0" smtClean="0"/>
              <a:t>Antrum G cells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743898" y="365760"/>
            <a:ext cx="1210614" cy="830997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Vagus</a:t>
            </a:r>
            <a:r>
              <a:rPr lang="en-US" sz="2400" dirty="0" smtClean="0"/>
              <a:t> Nerve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4068" y="5255654"/>
            <a:ext cx="1624884" cy="1200329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Secretin</a:t>
            </a:r>
          </a:p>
          <a:p>
            <a:r>
              <a:rPr lang="en-US" dirty="0" smtClean="0"/>
              <a:t>CCK</a:t>
            </a:r>
          </a:p>
          <a:p>
            <a:r>
              <a:rPr lang="en-US" dirty="0" smtClean="0"/>
              <a:t>GIP/GDIP</a:t>
            </a:r>
          </a:p>
          <a:p>
            <a:r>
              <a:rPr lang="en-US" sz="1600" dirty="0" smtClean="0"/>
              <a:t>Duodenum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236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72744" y="3429000"/>
            <a:ext cx="1210614" cy="1015663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HCl</a:t>
            </a:r>
            <a:endParaRPr lang="en-US" sz="2400" dirty="0" smtClean="0"/>
          </a:p>
          <a:p>
            <a:r>
              <a:rPr lang="en-US" dirty="0" err="1" smtClean="0"/>
              <a:t>Parietial</a:t>
            </a:r>
            <a:r>
              <a:rPr lang="en-US" dirty="0" smtClean="0"/>
              <a:t> Cells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525036" y="3609305"/>
            <a:ext cx="1517561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Histamine</a:t>
            </a:r>
          </a:p>
          <a:p>
            <a:r>
              <a:rPr lang="en-US" sz="1600" dirty="0" smtClean="0"/>
              <a:t>ECL cells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5085008" y="1823678"/>
            <a:ext cx="1957589" cy="646331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Somatostatin</a:t>
            </a:r>
          </a:p>
          <a:p>
            <a:r>
              <a:rPr lang="en-US" sz="1600" dirty="0" smtClean="0"/>
              <a:t>Corpus D cells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4326227" y="6105660"/>
            <a:ext cx="1958663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Somatostatin</a:t>
            </a:r>
          </a:p>
          <a:p>
            <a:r>
              <a:rPr lang="en-US" sz="1600" dirty="0" smtClean="0"/>
              <a:t>Antrum D cells</a:t>
            </a:r>
            <a:endParaRPr lang="en-US" sz="1600" dirty="0"/>
          </a:p>
        </p:txBody>
      </p:sp>
      <p:sp>
        <p:nvSpPr>
          <p:cNvPr id="8" name="TextBox 7"/>
          <p:cNvSpPr txBox="1"/>
          <p:nvPr/>
        </p:nvSpPr>
        <p:spPr>
          <a:xfrm>
            <a:off x="7376374" y="6105659"/>
            <a:ext cx="1958663" cy="64633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000" dirty="0" smtClean="0"/>
              <a:t>Gastrin </a:t>
            </a:r>
          </a:p>
          <a:p>
            <a:r>
              <a:rPr lang="en-US" sz="1600" dirty="0" smtClean="0"/>
              <a:t>Antrum G cells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9743898" y="365760"/>
            <a:ext cx="1210614" cy="830997"/>
          </a:xfrm>
          <a:prstGeom prst="rect">
            <a:avLst/>
          </a:prstGeom>
          <a:solidFill>
            <a:srgbClr val="0070C0"/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2400" dirty="0" err="1" smtClean="0"/>
              <a:t>Vagus</a:t>
            </a:r>
            <a:r>
              <a:rPr lang="en-US" sz="2400" dirty="0" smtClean="0"/>
              <a:t> Nerve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94068" y="5255654"/>
            <a:ext cx="1624884" cy="1200329"/>
          </a:xfrm>
          <a:prstGeom prst="rect">
            <a:avLst/>
          </a:prstGeom>
          <a:solidFill>
            <a:schemeClr val="tx2">
              <a:lumMod val="25000"/>
            </a:schemeClr>
          </a:solidFill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dirty="0" smtClean="0"/>
              <a:t>Secretin</a:t>
            </a:r>
          </a:p>
          <a:p>
            <a:r>
              <a:rPr lang="en-US" dirty="0" smtClean="0"/>
              <a:t>CCK</a:t>
            </a:r>
          </a:p>
          <a:p>
            <a:r>
              <a:rPr lang="en-US" dirty="0" smtClean="0"/>
              <a:t>GIP/GDIP</a:t>
            </a:r>
          </a:p>
          <a:p>
            <a:r>
              <a:rPr lang="en-US" sz="1600" dirty="0" smtClean="0"/>
              <a:t>Duodenum</a:t>
            </a:r>
            <a:endParaRPr lang="en-US" dirty="0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673"/>
            <a:ext cx="12192000" cy="6854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65465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secretion from the Parietal Cells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673" y="1828800"/>
            <a:ext cx="5831505" cy="4351338"/>
          </a:xfrm>
        </p:spPr>
      </p:pic>
    </p:spTree>
    <p:extLst>
      <p:ext uri="{BB962C8B-B14F-4D97-AF65-F5344CB8AC3E}">
        <p14:creationId xmlns:p14="http://schemas.microsoft.com/office/powerpoint/2010/main" val="6394252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secretion from the Parietal Cells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673" y="1828800"/>
            <a:ext cx="5831505" cy="4351337"/>
          </a:xfrm>
        </p:spPr>
      </p:pic>
    </p:spTree>
    <p:extLst>
      <p:ext uri="{BB962C8B-B14F-4D97-AF65-F5344CB8AC3E}">
        <p14:creationId xmlns:p14="http://schemas.microsoft.com/office/powerpoint/2010/main" val="3283978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secretion from the Parietal Cells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673" y="1828800"/>
            <a:ext cx="5831504" cy="4351337"/>
          </a:xfrm>
        </p:spPr>
      </p:pic>
    </p:spTree>
    <p:extLst>
      <p:ext uri="{BB962C8B-B14F-4D97-AF65-F5344CB8AC3E}">
        <p14:creationId xmlns:p14="http://schemas.microsoft.com/office/powerpoint/2010/main" val="594833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 secretion from the Parietal Cells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43673" y="1828800"/>
            <a:ext cx="5831504" cy="4351336"/>
          </a:xfrm>
        </p:spPr>
      </p:pic>
    </p:spTree>
    <p:extLst>
      <p:ext uri="{BB962C8B-B14F-4D97-AF65-F5344CB8AC3E}">
        <p14:creationId xmlns:p14="http://schemas.microsoft.com/office/powerpoint/2010/main" val="1910245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View">
  <a:themeElements>
    <a:clrScheme name="View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B4B30"/>
      </a:accent2>
      <a:accent3>
        <a:srgbClr val="B5AE53"/>
      </a:accent3>
      <a:accent4>
        <a:srgbClr val="6F6A7A"/>
      </a:accent4>
      <a:accent5>
        <a:srgbClr val="E8B54D"/>
      </a:accent5>
      <a:accent6>
        <a:srgbClr val="8A7952"/>
      </a:accent6>
      <a:hlink>
        <a:srgbClr val="9F9F0B"/>
      </a:hlink>
      <a:folHlink>
        <a:srgbClr val="B2B2B2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3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3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866257B-E5CE-4C43-9210-F2DE76BE10B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TM03457515[[fn=View]]</Template>
  <TotalTime>249</TotalTime>
  <Words>492</Words>
  <Application>Microsoft Office PowerPoint</Application>
  <PresentationFormat>Widescreen</PresentationFormat>
  <Paragraphs>133</Paragraphs>
  <Slides>20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5" baseType="lpstr">
      <vt:lpstr>Arial</vt:lpstr>
      <vt:lpstr>Calibri</vt:lpstr>
      <vt:lpstr>Century Schoolbook</vt:lpstr>
      <vt:lpstr>Wingdings 2</vt:lpstr>
      <vt:lpstr>View</vt:lpstr>
      <vt:lpstr>Protein Digestion and Liver function</vt:lpstr>
      <vt:lpstr>Protein Digestion </vt:lpstr>
      <vt:lpstr>Acid Secretion- Parietal cells </vt:lpstr>
      <vt:lpstr>Fill in arrows</vt:lpstr>
      <vt:lpstr>PowerPoint Presentation</vt:lpstr>
      <vt:lpstr>Acid secretion from the Parietal Cells</vt:lpstr>
      <vt:lpstr>Acid secretion from the Parietal Cells</vt:lpstr>
      <vt:lpstr>Acid secretion from the Parietal Cells</vt:lpstr>
      <vt:lpstr>Acid secretion from the Parietal Cells</vt:lpstr>
      <vt:lpstr>Acid secretion from the Parietal Cells</vt:lpstr>
      <vt:lpstr>Acid secretion from the Parietal Cells</vt:lpstr>
      <vt:lpstr>Peptic/ Chief Cells</vt:lpstr>
      <vt:lpstr>Small Intestine: Digestion</vt:lpstr>
      <vt:lpstr>Liver Functions</vt:lpstr>
      <vt:lpstr>Liver Basics </vt:lpstr>
      <vt:lpstr>Concentration of Bile </vt:lpstr>
      <vt:lpstr>Why is the liver important for carbohydrates? </vt:lpstr>
      <vt:lpstr>Why is the liver important for Fat?</vt:lpstr>
      <vt:lpstr>Why is the liver important for proteins?</vt:lpstr>
      <vt:lpstr>Newborn hemoglobin is different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Protein Digestion and Liver function</dc:title>
  <dc:creator>Christina Tallman</dc:creator>
  <cp:lastModifiedBy>Christina Tallman</cp:lastModifiedBy>
  <cp:revision>18</cp:revision>
  <dcterms:created xsi:type="dcterms:W3CDTF">2015-12-01T06:16:38Z</dcterms:created>
  <dcterms:modified xsi:type="dcterms:W3CDTF">2015-12-01T17:35:36Z</dcterms:modified>
</cp:coreProperties>
</file>